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59" r:id="rId1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2"/>
  </p:normalViewPr>
  <p:slideViewPr>
    <p:cSldViewPr snapToGrid="0" snapToObjects="1">
      <p:cViewPr varScale="1">
        <p:scale>
          <a:sx n="68" d="100"/>
          <a:sy n="68" d="100"/>
        </p:scale>
        <p:origin x="14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D7045-9255-E947-B6AE-7BFBA280817C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D7B2-511C-5746-97D1-507EEDB388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15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872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61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738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2945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118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549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443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09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148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88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817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AEDF9-F24F-2449-ACB8-E43DC150021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D5914-FAB0-5E4E-BC62-75C9149E3F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27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C3378A-7563-9C4E-97A2-D7F6AB1A2C33}"/>
              </a:ext>
            </a:extLst>
          </p:cNvPr>
          <p:cNvSpPr txBox="1"/>
          <p:nvPr/>
        </p:nvSpPr>
        <p:spPr>
          <a:xfrm>
            <a:off x="920565" y="1857735"/>
            <a:ext cx="787000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48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47251-BB08-1840-B510-A8D999C3C758}"/>
              </a:ext>
            </a:extLst>
          </p:cNvPr>
          <p:cNvSpPr txBox="1"/>
          <p:nvPr/>
        </p:nvSpPr>
        <p:spPr>
          <a:xfrm>
            <a:off x="5530816" y="4887692"/>
            <a:ext cx="373189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Candidato: Luca Leuter</a:t>
            </a:r>
          </a:p>
          <a:p>
            <a:r>
              <a:rPr lang="it-I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Relatore: Giorgio Battistelli</a:t>
            </a:r>
          </a:p>
        </p:txBody>
      </p:sp>
    </p:spTree>
    <p:extLst>
      <p:ext uri="{BB962C8B-B14F-4D97-AF65-F5344CB8AC3E}">
        <p14:creationId xmlns:p14="http://schemas.microsoft.com/office/powerpoint/2010/main" val="2117146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3726255" y="704754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A93DE9-DCE7-4A6B-965F-224298F8FB97}"/>
              </a:ext>
            </a:extLst>
          </p:cNvPr>
          <p:cNvSpPr txBox="1"/>
          <p:nvPr/>
        </p:nvSpPr>
        <p:spPr>
          <a:xfrm>
            <a:off x="352238" y="1436182"/>
            <a:ext cx="403835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Dinamica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Disattivazione</a:t>
            </a:r>
          </a:p>
          <a:p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3EF1188-78BE-42FF-BBF9-A0A8F6F9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03" y="1659987"/>
            <a:ext cx="1735745" cy="279080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ECD7823-3EE0-49D5-82E7-58472395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658" y="4587953"/>
            <a:ext cx="3329095" cy="1320478"/>
          </a:xfrm>
          <a:prstGeom prst="rect">
            <a:avLst/>
          </a:prstGeom>
        </p:spPr>
      </p:pic>
      <p:graphicFrame>
        <p:nvGraphicFramePr>
          <p:cNvPr id="3" name="Tabella 8">
            <a:extLst>
              <a:ext uri="{FF2B5EF4-FFF2-40B4-BE49-F238E27FC236}">
                <a16:creationId xmlns:a16="http://schemas.microsoft.com/office/drawing/2014/main" id="{E036AC39-37EC-4661-A000-68DDD200C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70969"/>
              </p:ext>
            </p:extLst>
          </p:nvPr>
        </p:nvGraphicFramePr>
        <p:xfrm>
          <a:off x="163750" y="2293630"/>
          <a:ext cx="4872483" cy="4302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72483">
                  <a:extLst>
                    <a:ext uri="{9D8B030D-6E8A-4147-A177-3AD203B41FA5}">
                      <a16:colId xmlns:a16="http://schemas.microsoft.com/office/drawing/2014/main" val="308608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Pseudo Codice per i Robot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6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for </a:t>
                      </a:r>
                      <a:r>
                        <a:rPr lang="it-IT" b="0" dirty="0"/>
                        <a:t>ogni robot </a:t>
                      </a:r>
                    </a:p>
                    <a:p>
                      <a:r>
                        <a:rPr lang="it-IT" b="0" dirty="0"/>
                        <a:t>      </a:t>
                      </a:r>
                      <a:r>
                        <a:rPr lang="it-IT" b="1" dirty="0" err="1"/>
                        <a:t>if</a:t>
                      </a:r>
                      <a:r>
                        <a:rPr lang="it-IT" b="1" dirty="0"/>
                        <a:t> </a:t>
                      </a:r>
                      <a:r>
                        <a:rPr lang="it-IT" b="0" dirty="0"/>
                        <a:t>il robot non si sta muovendo:</a:t>
                      </a:r>
                    </a:p>
                    <a:p>
                      <a:r>
                        <a:rPr lang="it-IT" b="0" dirty="0"/>
                        <a:t>            calcola start e frontiera</a:t>
                      </a:r>
                    </a:p>
                    <a:p>
                      <a:r>
                        <a:rPr lang="it-IT" b="0" dirty="0"/>
                        <a:t>            calcola target</a:t>
                      </a:r>
                    </a:p>
                    <a:p>
                      <a:r>
                        <a:rPr lang="it-IT" b="0" dirty="0"/>
                        <a:t>      </a:t>
                      </a:r>
                      <a:r>
                        <a:rPr lang="it-IT" b="1" dirty="0" err="1"/>
                        <a:t>if</a:t>
                      </a:r>
                      <a:r>
                        <a:rPr lang="it-IT" b="0" dirty="0"/>
                        <a:t> il target esiste:</a:t>
                      </a:r>
                    </a:p>
                    <a:p>
                      <a:r>
                        <a:rPr lang="it-IT" b="0" dirty="0"/>
                        <a:t>             calcola percorso</a:t>
                      </a:r>
                    </a:p>
                    <a:p>
                      <a:r>
                        <a:rPr lang="it-IT" b="0" dirty="0"/>
                        <a:t>             prendi la prima cella del percorso</a:t>
                      </a:r>
                    </a:p>
                    <a:p>
                      <a:r>
                        <a:rPr lang="it-IT" b="0" dirty="0"/>
                        <a:t>      </a:t>
                      </a:r>
                      <a:r>
                        <a:rPr lang="it-IT" b="1" dirty="0" err="1"/>
                        <a:t>if</a:t>
                      </a:r>
                      <a:r>
                        <a:rPr lang="it-IT" b="0" dirty="0"/>
                        <a:t> cella del percorso esiste:</a:t>
                      </a:r>
                    </a:p>
                    <a:p>
                      <a:r>
                        <a:rPr lang="it-IT" b="0" dirty="0"/>
                        <a:t>             calcola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ruota</a:t>
                      </a:r>
                    </a:p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aggiorna posizione</a:t>
                      </a:r>
                    </a:p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it-IT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robot ha raggiunto il target</a:t>
                      </a:r>
                    </a:p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ferma il robot</a:t>
                      </a:r>
                    </a:p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it-IT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robot ha raggiunto la cella del percorso</a:t>
                      </a:r>
                    </a:p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estrai un’altra cella del percorso</a:t>
                      </a:r>
                      <a:r>
                        <a:rPr lang="it-IT" b="0" dirty="0"/>
                        <a:t>     </a:t>
                      </a:r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t-I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22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29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3726255" y="704754"/>
            <a:ext cx="1407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 err="1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endParaRPr lang="it-IT" sz="4400" dirty="0">
              <a:solidFill>
                <a:srgbClr val="004C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A93DE9-DCE7-4A6B-965F-224298F8FB97}"/>
              </a:ext>
            </a:extLst>
          </p:cNvPr>
          <p:cNvSpPr txBox="1"/>
          <p:nvPr/>
        </p:nvSpPr>
        <p:spPr>
          <a:xfrm>
            <a:off x="928120" y="2682696"/>
            <a:ext cx="4038359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Inizializzazione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Meccanismo di scoperta delle celle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Fine dell’esplorazione</a:t>
            </a:r>
          </a:p>
          <a:p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794ED3D-126B-4B43-AB63-598C1080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479" y="2315274"/>
            <a:ext cx="2642369" cy="22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07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3476187" y="748326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pic>
        <p:nvPicPr>
          <p:cNvPr id="3" name="x8.5">
            <a:hlinkClick r:id="" action="ppaction://media"/>
            <a:extLst>
              <a:ext uri="{FF2B5EF4-FFF2-40B4-BE49-F238E27FC236}">
                <a16:creationId xmlns:a16="http://schemas.microsoft.com/office/drawing/2014/main" id="{38DA72C1-2118-485F-9329-3FE334ED72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294" y="1391157"/>
            <a:ext cx="6678203" cy="506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3476187" y="695388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F0BB3DC-5E43-4024-9CF0-7E5D1F1C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9" y="1464829"/>
            <a:ext cx="6678202" cy="50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3476187" y="673017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A93DE9-DCE7-4A6B-965F-224298F8FB97}"/>
              </a:ext>
            </a:extLst>
          </p:cNvPr>
          <p:cNvSpPr txBox="1"/>
          <p:nvPr/>
        </p:nvSpPr>
        <p:spPr>
          <a:xfrm>
            <a:off x="533641" y="1856776"/>
            <a:ext cx="440411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Dimensioni mappa</a:t>
            </a:r>
            <a:r>
              <a:rPr lang="it-IT" sz="2400" dirty="0"/>
              <a:t>: 500x500;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Numero di robot</a:t>
            </a:r>
            <a:r>
              <a:rPr lang="it-IT" sz="2400" dirty="0"/>
              <a:t>: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Tempo</a:t>
            </a:r>
            <a:r>
              <a:rPr lang="it-IT" sz="2400" dirty="0"/>
              <a:t> </a:t>
            </a:r>
            <a:r>
              <a:rPr lang="it-IT" sz="2400" b="1" dirty="0"/>
              <a:t>Impiegato</a:t>
            </a:r>
            <a:r>
              <a:rPr lang="it-IT" sz="2400" dirty="0"/>
              <a:t>: 2 minuti 6 secondi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4462EC-7DFA-44C7-86C5-7F9AA6D7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810" y="1731881"/>
            <a:ext cx="4060285" cy="403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1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3501295" y="693167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A93DE9-DCE7-4A6B-965F-224298F8FB97}"/>
              </a:ext>
            </a:extLst>
          </p:cNvPr>
          <p:cNvSpPr txBox="1"/>
          <p:nvPr/>
        </p:nvSpPr>
        <p:spPr>
          <a:xfrm>
            <a:off x="192989" y="1517608"/>
            <a:ext cx="440411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Dimensioni mappa</a:t>
            </a:r>
            <a:r>
              <a:rPr lang="it-IT" sz="2000" dirty="0"/>
              <a:t>: 1200x700;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Numero di robot</a:t>
            </a:r>
            <a:r>
              <a:rPr lang="it-IT" sz="2000" dirty="0"/>
              <a:t>: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/>
              <a:t>Tempo</a:t>
            </a:r>
            <a:r>
              <a:rPr lang="it-IT" sz="2000" dirty="0"/>
              <a:t> </a:t>
            </a:r>
            <a:r>
              <a:rPr lang="it-IT" sz="2000" b="1" dirty="0"/>
              <a:t>Impiegato</a:t>
            </a:r>
            <a:r>
              <a:rPr lang="it-IT" sz="2000" dirty="0"/>
              <a:t>: 18 minuti 55 secondi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126BE03-72E4-4C0D-8ECC-DB66C27A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4" y="2543204"/>
            <a:ext cx="7333227" cy="40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6D0184-336C-4D4A-AD8D-980028E9AFD8}"/>
              </a:ext>
            </a:extLst>
          </p:cNvPr>
          <p:cNvSpPr txBox="1"/>
          <p:nvPr/>
        </p:nvSpPr>
        <p:spPr>
          <a:xfrm>
            <a:off x="357544" y="758509"/>
            <a:ext cx="84289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Considerazioni finali e </a:t>
            </a:r>
            <a:r>
              <a:rPr lang="it-IT" sz="42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sviluppi</a:t>
            </a:r>
            <a:r>
              <a:rPr lang="it-IT" sz="40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futuri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7BED8B7-AF0D-418B-B990-DB6A0D0B3781}"/>
              </a:ext>
            </a:extLst>
          </p:cNvPr>
          <p:cNvSpPr txBox="1"/>
          <p:nvPr/>
        </p:nvSpPr>
        <p:spPr>
          <a:xfrm>
            <a:off x="192989" y="1517608"/>
            <a:ext cx="632035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Esplorazione </a:t>
            </a:r>
            <a:r>
              <a:rPr lang="it-IT" sz="2400" dirty="0"/>
              <a:t>basata sulle frontiere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Calcolo frontiera e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Movimento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Disattivazione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8378BD-EF49-4167-8B36-30B5570EE7FC}"/>
              </a:ext>
            </a:extLst>
          </p:cNvPr>
          <p:cNvSpPr txBox="1"/>
          <p:nvPr/>
        </p:nvSpPr>
        <p:spPr>
          <a:xfrm>
            <a:off x="357544" y="3401400"/>
            <a:ext cx="709833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Sviluppi futuri: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Aumento della complessità della dinamica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Aggiunta di un modello più realistico per i sensori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Aggiungere un’effettiva parallelizzazione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54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5A73AD-087D-824A-8161-4458882DE2F7}"/>
              </a:ext>
            </a:extLst>
          </p:cNvPr>
          <p:cNvSpPr txBox="1"/>
          <p:nvPr/>
        </p:nvSpPr>
        <p:spPr>
          <a:xfrm>
            <a:off x="123289" y="6596390"/>
            <a:ext cx="667820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100" b="1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Esplorazione Multi-Robot di Ambienti non Convessi con ostacoli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189D9D-A8E8-7B40-97D0-F6B5E394658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it-IT" sz="900" dirty="0">
              <a:solidFill>
                <a:srgbClr val="004C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9477AF-D588-2544-A31B-4AA6F50933A3}"/>
              </a:ext>
            </a:extLst>
          </p:cNvPr>
          <p:cNvSpPr txBox="1"/>
          <p:nvPr/>
        </p:nvSpPr>
        <p:spPr>
          <a:xfrm>
            <a:off x="1050333" y="2560958"/>
            <a:ext cx="907208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10199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E1C5ED-CE63-554E-9EB0-8878F7C2A3D3}"/>
              </a:ext>
            </a:extLst>
          </p:cNvPr>
          <p:cNvSpPr txBox="1"/>
          <p:nvPr/>
        </p:nvSpPr>
        <p:spPr>
          <a:xfrm>
            <a:off x="267286" y="2934288"/>
            <a:ext cx="5190979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Il problema dell’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esplorazione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Le applicazioni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Strategia di esplorazione basata sulle frontiere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Robot e sistemi multi-agente</a:t>
            </a:r>
          </a:p>
        </p:txBody>
      </p:sp>
      <p:pic>
        <p:nvPicPr>
          <p:cNvPr id="5" name="Immagine 4" descr="Immagine che contiene terra, esterni, cielo, spiaggia&#10;&#10;Descrizione generata automaticamente">
            <a:extLst>
              <a:ext uri="{FF2B5EF4-FFF2-40B4-BE49-F238E27FC236}">
                <a16:creationId xmlns:a16="http://schemas.microsoft.com/office/drawing/2014/main" id="{A26DECD0-8D8C-46BA-A7AF-ABBAC9E6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84" y="2194560"/>
            <a:ext cx="3485430" cy="341844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1059660" y="922357"/>
            <a:ext cx="7024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dell’Esplorazione</a:t>
            </a:r>
          </a:p>
        </p:txBody>
      </p:sp>
    </p:spTree>
    <p:extLst>
      <p:ext uri="{BB962C8B-B14F-4D97-AF65-F5344CB8AC3E}">
        <p14:creationId xmlns:p14="http://schemas.microsoft.com/office/powerpoint/2010/main" val="2139361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3287033" y="792752"/>
            <a:ext cx="2569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4481760-1A87-4128-8C20-0AC1B506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53" y="3429000"/>
            <a:ext cx="2653987" cy="250922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D0147D-D8C0-4708-A49A-405B244DF209}"/>
              </a:ext>
            </a:extLst>
          </p:cNvPr>
          <p:cNvSpPr txBox="1"/>
          <p:nvPr/>
        </p:nvSpPr>
        <p:spPr>
          <a:xfrm>
            <a:off x="1236451" y="1748269"/>
            <a:ext cx="519097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L’ambiente è non convesso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Con ostacoli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Rappresentato da un rettangolo diviso in celle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373061A-F50D-4A72-9244-06CF19F9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364" y="3466217"/>
            <a:ext cx="3912323" cy="2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4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3350350" y="918572"/>
            <a:ext cx="2698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Frontiera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426954A-D609-47AA-9C11-C9AFCFAC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37" y="2432559"/>
            <a:ext cx="2987553" cy="260321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5E8A02-59FD-4A5F-9582-98815A6D7C82}"/>
              </a:ext>
            </a:extLst>
          </p:cNvPr>
          <p:cNvSpPr txBox="1"/>
          <p:nvPr/>
        </p:nvSpPr>
        <p:spPr>
          <a:xfrm>
            <a:off x="3923462" y="2644169"/>
            <a:ext cx="522053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Frontiera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: intersezione tra la chiusura di D e la chiusura del suo complementare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Target Point</a:t>
            </a:r>
          </a:p>
        </p:txBody>
      </p:sp>
    </p:spTree>
    <p:extLst>
      <p:ext uri="{BB962C8B-B14F-4D97-AF65-F5344CB8AC3E}">
        <p14:creationId xmlns:p14="http://schemas.microsoft.com/office/powerpoint/2010/main" val="146559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E1C5ED-CE63-554E-9EB0-8878F7C2A3D3}"/>
              </a:ext>
            </a:extLst>
          </p:cNvPr>
          <p:cNvSpPr txBox="1"/>
          <p:nvPr/>
        </p:nvSpPr>
        <p:spPr>
          <a:xfrm>
            <a:off x="200305" y="2171651"/>
            <a:ext cx="4015777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Risolve il 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problema del cammino 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minimo in Grafi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Grafo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Applicazioni: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reti (idriche, stradali telecomunicazioni), percorsi nel campo della robotica</a:t>
            </a:r>
            <a:endParaRPr lang="it-IT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Tempo di esecuzione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</a:p>
          <a:p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it-IT" sz="2400" i="1" dirty="0">
                <a:latin typeface="Arial" panose="020B0604020202020204" pitchFamily="34" charset="0"/>
                <a:cs typeface="Arial" panose="020B0604020202020204" pitchFamily="34" charset="0"/>
              </a:rPr>
              <a:t>O((V + E) </a:t>
            </a:r>
            <a:r>
              <a:rPr lang="it-IT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lnV</a:t>
            </a:r>
            <a:r>
              <a:rPr lang="it-IT" sz="24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1970967" y="826457"/>
            <a:ext cx="52020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 di </a:t>
            </a:r>
            <a:r>
              <a:rPr lang="it-IT" sz="4400" dirty="0" err="1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endParaRPr lang="it-IT" sz="4400" dirty="0">
              <a:solidFill>
                <a:srgbClr val="004C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9093AD-7817-4F77-A1A0-CC8E1C6D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39" y="2309673"/>
            <a:ext cx="4505956" cy="27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2330040" y="755751"/>
            <a:ext cx="4483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Implementazione</a:t>
            </a:r>
          </a:p>
        </p:txBody>
      </p:sp>
      <p:pic>
        <p:nvPicPr>
          <p:cNvPr id="1026" name="Picture 2" descr="Visualizza immagine di origine">
            <a:extLst>
              <a:ext uri="{FF2B5EF4-FFF2-40B4-BE49-F238E27FC236}">
                <a16:creationId xmlns:a16="http://schemas.microsoft.com/office/drawing/2014/main" id="{B697DCA6-4DA5-4FBB-90B5-1E42DE2CC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2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izza immagine di origine">
            <a:extLst>
              <a:ext uri="{FF2B5EF4-FFF2-40B4-BE49-F238E27FC236}">
                <a16:creationId xmlns:a16="http://schemas.microsoft.com/office/drawing/2014/main" id="{E4FD8338-56AF-40D9-BF42-7C04AD0E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259" y="2400068"/>
            <a:ext cx="5474968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096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E1C5ED-CE63-554E-9EB0-8878F7C2A3D3}"/>
              </a:ext>
            </a:extLst>
          </p:cNvPr>
          <p:cNvSpPr txBox="1"/>
          <p:nvPr/>
        </p:nvSpPr>
        <p:spPr>
          <a:xfrm>
            <a:off x="4406113" y="2246555"/>
            <a:ext cx="4015777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Grigio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: da scoprire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Bianco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: percorribile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Nero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: ostacolo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Rosso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: frontiera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Blu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: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it-IT" sz="2400" i="1" dirty="0">
                <a:latin typeface="Arial" panose="020B0604020202020204" pitchFamily="34" charset="0"/>
                <a:cs typeface="Arial" panose="020B0604020202020204" pitchFamily="34" charset="0"/>
              </a:rPr>
              <a:t>-create()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3616449" y="865848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72688B-601F-477B-8204-02ACA63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84" y="2246555"/>
            <a:ext cx="2974004" cy="31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9E1C5ED-CE63-554E-9EB0-8878F7C2A3D3}"/>
              </a:ext>
            </a:extLst>
          </p:cNvPr>
          <p:cNvSpPr txBox="1"/>
          <p:nvPr/>
        </p:nvSpPr>
        <p:spPr>
          <a:xfrm>
            <a:off x="1462110" y="2707239"/>
            <a:ext cx="310989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Creazione grafo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shortest-path</a:t>
            </a:r>
            <a:endParaRPr lang="it-IT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Arial" panose="020B0604020202020204" pitchFamily="34" charset="0"/>
                <a:cs typeface="Arial" panose="020B0604020202020204" pitchFamily="34" charset="0"/>
              </a:rPr>
              <a:t>Heapq</a:t>
            </a:r>
            <a:endParaRPr lang="it-IT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981914" y="925368"/>
            <a:ext cx="71801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Grafo e algoritmo di </a:t>
            </a:r>
            <a:r>
              <a:rPr lang="it-IT" sz="4400" dirty="0" err="1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endParaRPr lang="it-IT" sz="4400" dirty="0">
              <a:solidFill>
                <a:srgbClr val="004C7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magine 7" descr="Immagine che contiene shoji, antenna&#10;&#10;Descrizione generata automaticamente">
            <a:extLst>
              <a:ext uri="{FF2B5EF4-FFF2-40B4-BE49-F238E27FC236}">
                <a16:creationId xmlns:a16="http://schemas.microsoft.com/office/drawing/2014/main" id="{268D31EE-96F3-4B26-A072-8844291B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71" y="2382643"/>
            <a:ext cx="2372819" cy="23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4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C059D2-CF25-304A-AD02-8429140466E8}"/>
              </a:ext>
            </a:extLst>
          </p:cNvPr>
          <p:cNvSpPr txBox="1"/>
          <p:nvPr/>
        </p:nvSpPr>
        <p:spPr>
          <a:xfrm>
            <a:off x="123289" y="6596390"/>
            <a:ext cx="6678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b="1" kern="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Esplorazione Multi-Robot di Ambienti non Convessi con ostacoli</a:t>
            </a:r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156D5B-39F9-3649-B5A5-A62545ECB693}"/>
              </a:ext>
            </a:extLst>
          </p:cNvPr>
          <p:cNvSpPr txBox="1"/>
          <p:nvPr/>
        </p:nvSpPr>
        <p:spPr>
          <a:xfrm>
            <a:off x="8250148" y="6596390"/>
            <a:ext cx="5650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3F6C69CA-7912-A642-9011-349519F8A470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it-I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295130C-B759-47A1-8552-C46A4CDF7EE1}"/>
              </a:ext>
            </a:extLst>
          </p:cNvPr>
          <p:cNvSpPr txBox="1"/>
          <p:nvPr/>
        </p:nvSpPr>
        <p:spPr>
          <a:xfrm>
            <a:off x="3726255" y="704754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A93DE9-DCE7-4A6B-965F-224298F8FB97}"/>
              </a:ext>
            </a:extLst>
          </p:cNvPr>
          <p:cNvSpPr txBox="1"/>
          <p:nvPr/>
        </p:nvSpPr>
        <p:spPr>
          <a:xfrm>
            <a:off x="800927" y="2692905"/>
            <a:ext cx="377107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Calcolo start e frontiera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Calcolo del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Calcolo percorso</a:t>
            </a:r>
          </a:p>
          <a:p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3B172D4-887C-4AA1-98A0-0B904FF3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94" y="2388688"/>
            <a:ext cx="2853302" cy="217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522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1963</TotalTime>
  <Words>447</Words>
  <Application>Microsoft Office PowerPoint</Application>
  <PresentationFormat>Presentazione su schermo (4:3)</PresentationFormat>
  <Paragraphs>110</Paragraphs>
  <Slides>17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Ambra Quercioli</dc:creator>
  <cp:lastModifiedBy>Luca Leuter</cp:lastModifiedBy>
  <cp:revision>47</cp:revision>
  <dcterms:created xsi:type="dcterms:W3CDTF">2020-11-12T10:34:42Z</dcterms:created>
  <dcterms:modified xsi:type="dcterms:W3CDTF">2021-02-11T14:56:00Z</dcterms:modified>
</cp:coreProperties>
</file>